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77" r:id="rId5"/>
    <p:sldId id="278" r:id="rId6"/>
    <p:sldId id="294" r:id="rId7"/>
    <p:sldId id="295" r:id="rId8"/>
    <p:sldId id="302" r:id="rId9"/>
    <p:sldId id="293" r:id="rId10"/>
    <p:sldId id="279" r:id="rId11"/>
    <p:sldId id="280" r:id="rId12"/>
    <p:sldId id="284" r:id="rId13"/>
    <p:sldId id="283" r:id="rId14"/>
    <p:sldId id="285" r:id="rId15"/>
    <p:sldId id="286" r:id="rId16"/>
    <p:sldId id="288" r:id="rId17"/>
    <p:sldId id="289" r:id="rId18"/>
    <p:sldId id="290" r:id="rId19"/>
    <p:sldId id="291" r:id="rId20"/>
    <p:sldId id="292" r:id="rId21"/>
    <p:sldId id="299" r:id="rId22"/>
    <p:sldId id="296" r:id="rId23"/>
    <p:sldId id="297" r:id="rId24"/>
    <p:sldId id="298" r:id="rId25"/>
    <p:sldId id="300" r:id="rId26"/>
    <p:sldId id="30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6"/>
    <p:restoredTop sz="91632"/>
  </p:normalViewPr>
  <p:slideViewPr>
    <p:cSldViewPr snapToGrid="0">
      <p:cViewPr varScale="1">
        <p:scale>
          <a:sx n="113" d="100"/>
          <a:sy n="113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14:58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4452 24575,'4'-12'0,"8"-8"0,0 8 0,9-6 0,-9 2 0,4 5 0,-4 0 0,-1 0 0,0 0 0,0-1 0,0 1 0,0 0 0,0 0 0,1 5 0,-1-9 0,0 12 0,0-11 0,0 7 0,0-4 0,-5 0 0,4 0 0,-3 5 0,4-4 0,0 4 0,0-5 0,0 4 0,-5-2 0,4 7 0,-9-8 0,9 9 0,-8-9 0,12 4 0,-6-5 0,8 0 0,-5 0 0,0 0 0,0-6 0,0 10 0,1-8 0,-6 9 0,4-5 0,-4 0 0,10 0 0,-4-1 0,0 1 0,-3 0 0,-2 0 0,-1 0 0,4 0 0,-4 5 0,0-4 0,4 3 0,-4-4 0,0 0 0,4 0 0,-4 0 0,1 0 0,3 0 0,-4-1 0,5 1 0,0 0 0,-5 0 0,4 0 0,-4 5 0,0-4 0,4 4 0,-3-6 0,-1 1 0,4 5 0,-9-4 0,9 4 0,-4 0 0,5-4 0,-5 4 0,4 0 0,-9-4 0,9 8 0,-8-7 0,7 7 0,-2-8 0,-1 4 0,4-5 0,-4 5 0,0-4 0,4 4 0,-4-5 0,5 5 0,0-4 0,1 3 0,-6-4 0,4 0 0,-4 5 0,5-4 0,0 4 0,0-5 0,0 0 0,1-1 0,-1 6 0,0-4 0,0 9 0,-5-9 0,4 9 0,-4-9 0,5 9 0,1-14 0,-1 8 0,0-5 0,0 3 0,0 7 0,0-8 0,0 4 0,0 0 0,-4-4 0,3 9 0,-9-9 0,9 9 0,-9-9 0,9 9 0,-4-9 0,5 4 0,0-6 0,0 6 0,1-4 0,-6 4 0,4-5 0,-4 5 0,0-4 0,4 9 0,-9-9 0,9 9 0,-4-9 0,5 3 0,1-4 0,-1 5 0,-5-4 0,4 4 0,-4-5 0,5 5 0,0-4 0,0 4 0,-4-6 0,2 6 0,-2-4 0,4 4 0,0-5 0,0 0 0,0 5 0,-5-4 0,4 4 0,-4-1 0,1-2 0,3 7 0,-9-8 0,9 4 0,-9-5 0,9 0 0,-4-5 0,0 3 0,4-3 0,-9 5 0,9 0 0,-8 0 0,7 0 0,-7 0 0,8-5 0,-9 3 0,4-3 0,-5 0 0,0 4 0,0-4 0,0-1 0,0 0 0,0-5 0,0 5 0,0 0 0,0 1 0,0 4 0,0-9 0,0 9 0,0-4 0,0 4 0,0-4 0,0 4 0,0-4 0,-5 0 0,4 3 0,-4-8 0,0 9 0,3-4 0,-3 5 0,1-5 0,-3-2 0,1 1 0,-4 1 0,9 5 0,-9 0 0,4-5 0,0 3 0,-4-8 0,9 9 0,-9-9 0,8 8 0,-7-8 0,7 4 0,-8 0 0,9 1 0,-9 4 0,9 1 0,-4-5 0,0-1 0,-1-5 0,0 4 0,1 2 0,0 5 0,4 0 0,-9 0 0,8-5 0,-2 3 0,-1-3 0,3 5 0,-8-5 0,9 4 0,-4-5 0,5 6 0,-5 0 0,4 0 0,-4-5 0,0 4 0,4-4 0,-9 4 0,9 1 0,-4 0 0,0 0 0,4-5 0,-9 4 0,9-5 0,-9 1 0,8 4 0,-3-4 0,0 0 0,-1-2 0,0-4 0,-4 0 0,4 5 0,0 0 0,1 1 0,0-1 0,-4-17 0,-2 9 0,2-10 0,-3 1 0,5 14 0,-1-25 0,3 13 0,0-5 0,4 2 0,-4 18 0,0-14 0,-2 16 0,1-11 0,1 10 0,0 9 0,4-13 0,-4 13 0,0-10 0,4 6 0,-4 0 0,0-5 0,4 4 0,-4-4 0,0 4 0,4-4 0,-9-1 0,9 0 0,-4 1 0,0 5 0,3-1 0,-3 1 0,5 0 0,0 0 0,-4 0 0,2 0 0,-8 0 0,9-1 0,-4 1 0,5 0 0,-5 0 0,4 0 0,-4 0 0,5 0 0,0-1 0,-5 6 0,4-4 0,-4 4 0,5-10 0,5-1 0,1-6 0,0 1 0,4 0 0,-4 5 0,1-4 0,2 3 0,-7 1 0,3-4 0,0 13 0,-4-6 0,4 7 0,0-4 0,-4 0 0,4 0 0,0 0 0,-4 0 0,4 0 0,0-1 0,-4 1 0,4-5 0,0 9 0,-4-8 0,9 9 0,-9-15 0,9 7 0,-8-7 0,3 10 0,-5 0 0,0 0 0,5 0 0,-4-1 0,4 1 0,-5 0 0,0 0 0,5 0 0,-4 0 0,4 0 0,0-10 0,-4 7 0,4-7 0,-5 10 0,0 0 0,0-1 0,0 1 0,0 0 0,0 0 0,0 0 0,0 0 0,5 5 0,-4-4 0,4 3 0,-5-4 0,0 0 0,0 0 0,0 0 0,0 0 0,0 0 0,0 0 0,0-1 0,0 1 0,0-5 0,0 4 0,0-4 0,0 5 0,0-1 0,0 1 0,0 0 0,0 0 0,0 5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15:00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391 680 24575,'-5'-6'0,"-1"1"0,-1 0 0,-3 4 0,9-9 0,-9 9 0,4-4 0,0 0 0,-4-2 0,4 1 0,0-4 0,-4 9 0,9-9 0,-4 4 0,0 0 0,3-4 0,-7 4 0,7-5 0,-8 0 0,9-1 0,-9 6 0,9-4 0,-9 4 0,9-5 0,-9 5 0,9-4 0,-9 4 0,9-5 0,-9 4 0,8-3 0,-7 4 0,2-5 0,1 0 0,-4 5 0,9-4 0,-9 9 0,9-9 0,-9 4 0,9-6 0,-9 6 0,9-4 0,-9 4 0,8-5 0,-7 0 0,7 0 0,-8 5 0,9-4 0,-9 8 0,9-7 0,-4 2 0,0-4 0,4 0 0,-9 0 0,9 0 0,-9 5 0,9-9 0,-4 7 0,0-3 0,4 1 0,-4 4 0,0-5 0,3 0 0,-3 0 0,0 0 0,4-1 0,-4 1 0,0 0 0,4 0 0,-4 0 0,5 0 0,0 0 0,-5 4 0,4-3 0,-4 4 0,5-5 0,-5 5 0,4-4 0,-4 4 0,5-5 0,0 5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1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2761 5496 24575,'-24'-93'0,"1"0"0,-1 0 0,8 17 0,0 3 0,0 13 0,-20-13 0,29 49 0,-3 3 0,5 5 0,-1 4 0,-1-4 0,-3 5 0,9-5 0,-9 8 0,9-7 0,-4 9 0,0 0 0,4-4 0,-4 4 0,5-5 0,-5 0 0,4-1 0,-4 1 0,0 5 0,4-4 0,-4 4 0,5-5 0,-5 5 0,3-9 0,-7 12 0,7-16 0,-3 11 0,0-8 0,4 0 0,-9-1 0,9-6 0,-9 6 0,4-4 0,0 4 0,-4-6 0,9 6 0,-12-16 0,7 13 0,-3-14 0,-1 16 0,4-3 0,0 9 0,-4-9 0,4 4 0,-5-6 0,4 6 0,-2 1 0,7 0 0,-8-2 0,4-4 0,0 0 0,-4 5 0,9-4 0,-9 8 0,9-3 0,-9 0 0,9 4 0,-9-4 0,9-1 0,-9 5 0,8-4 0,-3 0 0,0 3 0,4-3 0,-9 0 0,9 4 0,-9-4 0,9-5 0,-9 7 0,9-7 0,-9 5 0,9 4 0,-4-4 0,5 4 0,0-4 0,-5 4 0,4-4 0,-4 5 0,5 0 0,-5-1 0,3 1 0,-7-5 0,7 4 0,-8-4 0,9 5 0,-9 0 0,9-1 0,-4 1 0,0 0 0,4 0 0,-9 0 0,4 0 0,0-17 0,-4 12 0,3-12 0,1 12 0,-9 4 0,13-9 0,-13 3 0,-21-29 0,23 19 0,-27-14 0,34 26 0,-5 0 0,0 3 0,-1-8 0,-4 4 0,9 0 0,-13-4 0,18 8 0,-13-8 0,4 9 0,-2-9 0,-3 4 0,10-1 0,-4 2 0,4 0 0,-5-1 0,0-6 0,0 6 0,4 1 0,-3 5 0,4 0 0,-5 0 0,5-6 0,-4 5 0,4-4 0,-5 0 0,0-1 0,4-1 0,-3 2 0,4 0 0,-5 4 0,0-4 0,5 5 0,-4-1 0,9 1 0,-19-17 0,12 13 0,-13-18 0,10 16 0,0-6 0,-1 6 0,1-4 0,0 4 0,0-1 0,0-3 0,-5 4 0,8 0 0,-6-4 0,7 8 0,-4-8 0,-5 9 0,9-4 0,-8 0 0,9 3 0,-10-8 0,3 9 0,-3-4 0,5 5 0,5-1 0,-9-4 0,7 4 0,-8-4 0,10 5 0,-4 5 0,4-4 0,-5 3 0,5-4 0,-4 0 0,4 5 0,0-4 0,-4 4 0,3-5 0,-4 0 0,0-1 0,0 1 0,0 0 0,5 0 0,-4 0 0,4 0 0,-1 0 0,-2-5 0,2 3 0,-4-8 0,0 9 0,0-4 0,0 5 0,0-1 0,-1-4 0,6 4 0,-4-4 0,4 5 0,-5 0 0,0-1 0,5 1 0,-4 0 0,4-5 0,-5 4 0,-1-4 0,1 0 0,0 3 0,0-3 0,5 0 0,-9-1 0,8-1 0,-10 2 0,6 0 0,5 4 0,-4-9 0,4 8 0,-7-20 0,1 13 0,-2-9 0,3 8 0,0 3 0,0-4 0,-3-12 0,3 14 0,-3-13 0,3 20 0,0-8 0,5 9 0,-4-4 0,1-12 0,-2 12 0,-3-17 0,3 16 0,5-5 0,-9 0 0,13-1 0,-13 6 0,9-4 0,-6 4 0,1-6 0,0 6 0,5-4 0,-14-8 0,12 3 0,-13-8 0,10 12 0,5 0 0,-4-1 0,4 1 0,-24-36 0,10 16 0,-11-14 0,15 25 0,5 14 0,-2-17 0,1 9 0,3-10 0,-5 18 0,11-4 0,-12 4 0,9-6 0,-7-11 0,1 9 0,-2-9 0,3 11 0,0 1 0,0 0 0,0 0 0,0 4 0,0-3 0,4 4 0,-3 0 0,9 1 0,-9-1 0,4 5 0,0-4 0,-4 5 0,9 0 0,-9 5 0,9-4 0,-4 3 0,0-4 0,-1 0 0,-1 0 0,2 0 0,0 5 0,-1-4 0,0 4 0,-4-10 0,-1 3 0,-1-3 0,-9 0 0,8 4 0,-3-5 0,10 6 0,-4 5 0,9-4 0,-9 9 0,9-9 0,-4 4 0,0-5 0,4 5 0,-4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3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24575,'-5'6'0,"4"4"0,-9-4 0,9 5 0,-9 1 0,4-6 0,-5 4 0,5-4 0,-4 0 0,9 4 0,-9-4 0,8 5 0,-8 0 0,9 1 0,-9-1 0,4 0 0,0 0 0,1 0 0,5 0 0,0 0 0,0 1 0,0 4 0,5-4 0,1 4 0,0-5 0,4 0 0,-9 0 0,9 1 0,-3-1 0,-1 0 0,-1 0 0,0 0 0,-4 0 0,9-4 0,-9 2 0,9-2 0,-9 4 0,9 0 0,-4 0 0,0 0 0,-1 0 0,0 0 0,2-4 0,-1 7 0,4-6 0,-4 8 0,0-5 0,4 0 0,-9 0 0,4 1 0,0-6 0,-4 4 0,4-4 0,-5 5 0,0 0 0,0-5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5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24575,'-11'11'0,"0"0"0,0-4 0,5 3 0,-4-4 0,4 10 0,-5-9 0,4 8 0,2-9 0,1 0 0,2 4 0,-8-8 0,9 7 0,-9-7 0,9 8 0,-4-4 0,5 5 0,0 0 0,0 5 0,0-3 0,0 3 0,5-5 0,-4 0 0,9 0 0,-9 0 0,9 0 0,-8 0 0,7 1 0,-7-1 0,8-5 0,-9 4 0,4-4 0,-5 5 0,5 0 0,-4 0 0,4 1 0,0-1 0,1 0 0,0 0 0,4 0 0,-4 0 0,1 0 0,2-4 0,-7 2 0,8-7 0,-9 8 0,4-4 0,0 0 0,-4 4 0,9-9 0,-4 9 0,0-4 0,4 0 0,-9-1 0,4-5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9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156 246 24575,'0'-11'0,"-5"5"0,4-4 0,-4 3 0,5-4 0,-5 5 0,4-4 0,-9 4 0,9-5 0,-9 0 0,9 0 0,-9 0 0,9-1 0,-9 1 0,4 0 0,-1 0 0,-3 5 0,9-4 0,-9 9 0,9-9 0,-9 9 0,9-9 0,-9 8 0,9-8 0,-9 4 0,4 0 0,0-4 0,-4 9 0,8-9 0,-3 9 0,5-4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14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4861 1 24575,'0'11'0,"-5"0"0,4 5 0,-14 2 0,12-1 0,-12-1 0,14-5 0,-9 0 0,9 0 0,-9 0 0,4 1 0,0-1 0,1 0 0,0-5 0,4 4 0,-9-4 0,8 10 0,-7-3 0,2 3 0,-4 0 0,5-4 0,-4 4 0,9-5 0,-9 5 0,4-3 0,0 8 0,-4-9 0,4 4 0,-6 0 0,-4 12 0,9-9 0,-8 12 0,9-18 0,-5 3 0,0 0 0,-1 1 0,1 6 0,5-6 0,-4 4 0,4-9 0,0 9 0,-4-8 0,1 20 0,-2-18 0,-3 13 0,8-12 0,-4 1 0,4 1 0,-5-2 0,0 10 0,0-6 0,-1 7 0,1-6 0,0-9 0,0 9 0,0-3 0,5-1 0,-4 4 0,4-4 0,-11 1 0,5 3 0,-6 8 0,6-4 0,-6 14 0,5-15 0,2-2 0,1-1 0,-6 9 0,3-5 0,-8 9 0,5-12 0,4 1 0,-4-1 0,-5 12 0,-2 3 0,0 0 0,-1 9 0,-11 14 0,10-18 0,-2 4 0,-1 0 0,6-2 0,-8 17 0,11-27 0,12-11 0,-13-1 0,13 0 0,-9 1 0,9-1 0,-8 0 0,8 0 0,-9 1 0,5-1 0,-3 12 0,-2-9 0,6 5 0,-5-9 0,9-9 0,-5 9 0,0-4 0,-5 16 0,3-9 0,-8 9 0,6 1 0,-6-9 0,-4 21 0,5-9 0,-7 1 0,3 8 0,6-21 0,-3 4 0,10-13 0,0 0 0,-1-3 0,6 3 0,-4-5 0,9 0 0,-14 0 0,13 5 0,-13-3 0,9 3 0,0-5 0,-4-5 0,8 4 0,-7-4 0,2 0 0,-4 9 0,0-7 0,-5 8 0,4-10 0,-4 4 0,-1-4 0,5 0 0,-4 4 0,0-4 0,-1 10 0,-18-1 0,10 2 0,-9-4 0,0 1 0,8 2 0,-8-6 0,-24 23 0,14-27 0,-29 24 0,24-13 0,-22 8 0,20-2 0,-1 0 0,-31 6 0,-3 11 0,39-23 0,10 2 0,0-5 0,-9 2 0,9 5 0,-12-10 0,12 4 0,2-10 0,1-4 0,9 9 0,-31-2 0,-5-1 0,6 9 0,1-6 0,1 1 0,7 5 0,8-2 0,1 0 0,-9 2 0,26-5 0,-8 3 0,12-8 0,3 4 0,-8-4 0,9 0 0,-9 9 0,3-12 0,-4 11 0,0-7 0,0 4 0,-1 0 0,1 0 0,0 0 0,0 0 0,-1 5 0,1-3 0,0 3 0,-1-5 0,-11 10 0,9-8 0,-9 8 0,16-15 0,-3 4 0,4-4 0,-5 1 0,-12 5 0,8-6 0,-8 3 0,12 1 0,0-4 0,-1 5 0,1 0 0,0 1 0,-1-6 0,1 4 0,5-9 0,-4 9 0,3-9 0,-4 9 0,5-4 0,1 0 0,5-1 0,4 0 0,-7-4 0,11 9 0,-12-8 0,9 2 0,-10 1 0,4 2 0,-4 4 0,-1-5 0,10 4 0,-8-9 0,9 4 0,-5-5 0,-5 5 0,3 1 0,-3 0 0,5 4 0,-5-4 0,-1 6 0,-1-6 0,-3 4 0,4-9 0,-5 9 0,-12-2 0,8-1 0,-8 5 0,12-10 0,9 7 0,-1-7 0,7 3 0,-4 0 0,0-4 0,0 9 0,0-9 0,0 9 0,0-9 0,-1 9 0,-4-4 0,4 5 0,-4-4 0,5 2 0,-5-2 0,3-1 0,-3 4 0,5-9 0,0 4 0,5 0 0,-4-4 0,4 4 0,-1-5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17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24575,'6'5'0,"-1"1"0,-5 5 0,0 0 0,5-5 0,-4 4 0,9-9 0,-9 9 0,9-9 0,-9 9 0,9-8 0,-8 8 0,7-9 0,-7 9 0,8-9 0,-4 4 0,0 0 0,4 1 0,-4 0 0,5-1 0,-5 0 0,4-4 0,-3 4 0,-1 0 0,4-4 0,-4 4 0,5-5 0,-5 5 0,4-3 0,-4 3 0,5-5 0,-4 4 0,2-2 0,-2 3 0,9-10 0,-4-1 0,9-6 0,-9 1 0,5 0 0,11-2 0,-13 1 0,13 3 0,-17 0 0,0 2 0,0 1 0,1 1 0,-1 0 0,0 4 0,0-4 0,-5 0 0,4 4 0,-9-4 0,4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9/1/21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 </a:t>
            </a:r>
            <a:r>
              <a:rPr lang="en-US" dirty="0" err="1"/>
              <a:t>Elijas</a:t>
            </a:r>
            <a:r>
              <a:rPr lang="en-US" dirty="0"/>
              <a:t> (photo from </a:t>
            </a:r>
            <a:r>
              <a:rPr lang="en-US" dirty="0" err="1"/>
              <a:t>pexels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Focus on something personal allows you to have a good grasp of the content. If it is important to you, then you can try and express that importance through the website. </a:t>
            </a:r>
          </a:p>
          <a:p>
            <a:endParaRPr lang="en-US" dirty="0"/>
          </a:p>
          <a:p>
            <a:r>
              <a:rPr lang="en-US" dirty="0"/>
              <a:t>If the theme is personal, if it "feels like you" then it can in some ways be a expression of self, which allows you to tailor and trim it until it "feels right". </a:t>
            </a:r>
          </a:p>
          <a:p>
            <a:endParaRPr lang="en-US" dirty="0"/>
          </a:p>
          <a:p>
            <a:r>
              <a:rPr lang="en-US" dirty="0"/>
              <a:t>Then we must consider our audience. Technical ability can be learnt and while we should demonstrate at least a minimum standard, we need to provide some awareness, either of the "feel" of the project (design awareness) or on how we are able to connect to a project and make it our own.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9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designs are often mobile-first, and then expanded to larger screens, I chose to tackle the desktop first, and make it full screen, because I love a challenge.</a:t>
            </a:r>
          </a:p>
          <a:p>
            <a:endParaRPr lang="en-US" dirty="0"/>
          </a:p>
          <a:p>
            <a:r>
              <a:rPr lang="en-US" dirty="0"/>
              <a:t>I would reconsider my design, as it was planned for desktop primarily. I would simplify the design even more.</a:t>
            </a:r>
          </a:p>
          <a:p>
            <a:endParaRPr lang="en-US" dirty="0"/>
          </a:p>
          <a:p>
            <a:r>
              <a:rPr lang="en-US" dirty="0"/>
              <a:t>My focus was to create blocks of content that could then be changed as required. </a:t>
            </a:r>
          </a:p>
          <a:p>
            <a:endParaRPr lang="en-US" dirty="0"/>
          </a:p>
          <a:p>
            <a:r>
              <a:rPr lang="en-US" dirty="0"/>
              <a:t>While a little bit longer, I like the more descriptive id's and classes, so I can track my .CSS when I need to repair it. 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includes alt=“” attribute.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6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My design </a:t>
            </a:r>
            <a:r>
              <a:rPr lang="en-US" dirty="0" err="1"/>
              <a:t>utilises</a:t>
            </a:r>
            <a:r>
              <a:rPr lang="en-US" dirty="0"/>
              <a:t> black and white, because I wanted it to create a more down-to-earth approach, and I </a:t>
            </a:r>
            <a:r>
              <a:rPr lang="en-US" dirty="0" err="1"/>
              <a:t>greyscaled</a:t>
            </a:r>
            <a:r>
              <a:rPr lang="en-US" dirty="0"/>
              <a:t> the photos to achieve this. </a:t>
            </a:r>
          </a:p>
          <a:p>
            <a:endParaRPr lang="en-US" dirty="0"/>
          </a:p>
          <a:p>
            <a:r>
              <a:rPr lang="en-US" dirty="0"/>
              <a:t>One of the difficulties is that the design felt like it needed to take up the whole screen, paired with text, in order to achieve a series of contrast. Lends itself to a multiple page site.</a:t>
            </a:r>
          </a:p>
          <a:p>
            <a:endParaRPr lang="en-US" dirty="0"/>
          </a:p>
          <a:p>
            <a:r>
              <a:rPr lang="en-US" dirty="0"/>
              <a:t>The scroll feature we have to be careful that our theme is maintained, as we are not working off duplicating templates.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After creating the </a:t>
            </a:r>
            <a:r>
              <a:rPr lang="en-US" dirty="0" err="1"/>
              <a:t>intial</a:t>
            </a:r>
            <a:r>
              <a:rPr lang="en-US" dirty="0"/>
              <a:t> draft, I felt like it needed a tiny bit of color to create a visual pathway through the scroll. Maybe this wouldn't have been required if I used multiple pages.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last point was worth a mention, as the balance between how much black to use was difficult to establish, and on the desktop it will require additional design to bring it all together, as there is a lot to take in at a time. Feels like it needs more greyscale then black and white.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74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Tablet view, showing the full scroll. These are just happy people who are enjoying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86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the focus is on the user reading content, this is quite suitable. It can be interjected with pictures as required, but they will fall into place within the text.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Added a navigation for “portfolios”</a:t>
            </a:r>
          </a:p>
          <a:p>
            <a:r>
              <a:rPr lang="en-US" dirty="0"/>
              <a:t>Ethical issues : consider photos, particularly the use of children (not used older children)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0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section feels a little blocky, perhaps because the black feels a little heavy in the rectangular shape. </a:t>
            </a:r>
          </a:p>
          <a:p>
            <a:r>
              <a:rPr lang="en-US" dirty="0"/>
              <a:t>Or flatten it out.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1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customXml" Target="../ink/ink7.xml"/><Relationship Id="rId3" Type="http://schemas.openxmlformats.org/officeDocument/2006/relationships/image" Target="../media/image15.png"/><Relationship Id="rId21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customXml" Target="../ink/ink4.xml"/><Relationship Id="rId17" Type="http://schemas.openxmlformats.org/officeDocument/2006/relationships/image" Target="../media/image23.png"/><Relationship Id="rId2" Type="http://schemas.openxmlformats.org/officeDocument/2006/relationships/image" Target="../media/image1.jpe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customXml" Target="../ink/ink3.xml"/><Relationship Id="rId19" Type="http://schemas.openxmlformats.org/officeDocument/2006/relationships/image" Target="../media/image24.png"/><Relationship Id="rId4" Type="http://schemas.openxmlformats.org/officeDocument/2006/relationships/customXml" Target="../ink/ink1.xml"/><Relationship Id="rId9" Type="http://schemas.openxmlformats.org/officeDocument/2006/relationships/image" Target="../media/image19.png"/><Relationship Id="rId14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4" y="1489634"/>
            <a:ext cx="8204391" cy="909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+mn-lt"/>
              </a:rPr>
              <a:t>T1a2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6" y="3224343"/>
            <a:ext cx="7197726" cy="17034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 O R T F O L I O    D E V E L O P M e n 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   L O N G      </a:t>
            </a:r>
          </a:p>
          <a:p>
            <a:pPr algn="ctr"/>
            <a:r>
              <a:rPr lang="en-US" dirty="0"/>
              <a:t>2 0 2 1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369119-52D2-F846-B655-6CEAA07F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2" y="0"/>
            <a:ext cx="5640687" cy="6858000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A81FC7-AC0A-A844-8A03-DBFAC3E1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192" y="0"/>
            <a:ext cx="566192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C5E6D56-E7CC-0B4E-A4A8-A897FD29AD5B}"/>
              </a:ext>
            </a:extLst>
          </p:cNvPr>
          <p:cNvSpPr/>
          <p:nvPr/>
        </p:nvSpPr>
        <p:spPr>
          <a:xfrm>
            <a:off x="2820087" y="2066923"/>
            <a:ext cx="316948" cy="339327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C1666D-78E0-D248-98F6-39B1ED8C7846}"/>
              </a:ext>
            </a:extLst>
          </p:cNvPr>
          <p:cNvSpPr/>
          <p:nvPr/>
        </p:nvSpPr>
        <p:spPr>
          <a:xfrm>
            <a:off x="3314701" y="2066922"/>
            <a:ext cx="316948" cy="339327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70763-A086-834B-887F-45F309FB2D7C}"/>
              </a:ext>
            </a:extLst>
          </p:cNvPr>
          <p:cNvCxnSpPr>
            <a:cxnSpLocks/>
          </p:cNvCxnSpPr>
          <p:nvPr/>
        </p:nvCxnSpPr>
        <p:spPr>
          <a:xfrm>
            <a:off x="7729538" y="3014663"/>
            <a:ext cx="0" cy="177165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7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838" y="1972733"/>
            <a:ext cx="6136324" cy="1456267"/>
          </a:xfrm>
        </p:spPr>
        <p:txBody>
          <a:bodyPr/>
          <a:lstStyle/>
          <a:p>
            <a:r>
              <a:rPr lang="en-US" dirty="0"/>
              <a:t>WE’LL  MOVE  ONTO  DESKTOP</a:t>
            </a:r>
          </a:p>
        </p:txBody>
      </p:sp>
    </p:spTree>
    <p:extLst>
      <p:ext uri="{BB962C8B-B14F-4D97-AF65-F5344CB8AC3E}">
        <p14:creationId xmlns:p14="http://schemas.microsoft.com/office/powerpoint/2010/main" val="400791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79D353-A3EE-A34C-823A-5FC08CACC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1"/>
          <a:stretch/>
        </p:blipFill>
        <p:spPr>
          <a:xfrm>
            <a:off x="471434" y="382979"/>
            <a:ext cx="3233667" cy="609204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6EF769D-69EC-F643-B323-15DEED933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123" y="886226"/>
            <a:ext cx="6902501" cy="5085547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01C378-7F7A-7D46-B8FB-94077CD58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47"/>
          <a:stretch/>
        </p:blipFill>
        <p:spPr>
          <a:xfrm>
            <a:off x="3859480" y="382979"/>
            <a:ext cx="100750" cy="60920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9E03BE-FE58-2643-8753-65BCD0E2FBF5}"/>
              </a:ext>
            </a:extLst>
          </p:cNvPr>
          <p:cNvSpPr/>
          <p:nvPr/>
        </p:nvSpPr>
        <p:spPr>
          <a:xfrm>
            <a:off x="3859480" y="382979"/>
            <a:ext cx="100750" cy="6092042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882BAA-B5B1-5E4C-804B-CD5CFC4F6161}"/>
              </a:ext>
            </a:extLst>
          </p:cNvPr>
          <p:cNvSpPr/>
          <p:nvPr/>
        </p:nvSpPr>
        <p:spPr>
          <a:xfrm>
            <a:off x="11337782" y="765958"/>
            <a:ext cx="100750" cy="520581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3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D2FDC37-BA84-DF47-9BFE-7685195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66" y="220717"/>
            <a:ext cx="9360068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97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09E8E3-8837-EE42-8DE0-EFD9EEDA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83" y="297554"/>
            <a:ext cx="8547841" cy="62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5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23" y="697092"/>
            <a:ext cx="10069954" cy="1456267"/>
          </a:xfrm>
        </p:spPr>
        <p:txBody>
          <a:bodyPr/>
          <a:lstStyle/>
          <a:p>
            <a:r>
              <a:rPr lang="en-US" dirty="0"/>
              <a:t>NOW FOR THE IMPORTANT STUFF (BLOGS / POSTS)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0502B2-6C71-8F4E-82B3-0D14A2D9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987" y="1866172"/>
            <a:ext cx="8350944" cy="3998601"/>
          </a:xfrm>
        </p:spPr>
        <p:txBody>
          <a:bodyPr>
            <a:normAutofit/>
          </a:bodyPr>
          <a:lstStyle/>
          <a:p>
            <a:r>
              <a:rPr lang="en-US" dirty="0"/>
              <a:t>These will be text-only on the mobile and tablet.</a:t>
            </a:r>
          </a:p>
          <a:p>
            <a:endParaRPr lang="en-US" dirty="0"/>
          </a:p>
          <a:p>
            <a:r>
              <a:rPr lang="en-US" dirty="0"/>
              <a:t>Design will keep a fixed picture on the desktop and allow the user to scroll through the post. As we have the real-estate, we may as well use it.</a:t>
            </a:r>
          </a:p>
          <a:p>
            <a:endParaRPr lang="en-US" dirty="0"/>
          </a:p>
          <a:p>
            <a:r>
              <a:rPr lang="en-US" dirty="0"/>
              <a:t>It’s also a good opportunity to  put another photo of me on the screen.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8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DD80F9-2E00-A14D-8C26-69BF18635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7" b="27157"/>
          <a:stretch/>
        </p:blipFill>
        <p:spPr>
          <a:xfrm>
            <a:off x="977462" y="789071"/>
            <a:ext cx="5249917" cy="38459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7451CC-B72D-CC46-B99C-6FA03542E19F}"/>
              </a:ext>
            </a:extLst>
          </p:cNvPr>
          <p:cNvGrpSpPr/>
          <p:nvPr/>
        </p:nvGrpSpPr>
        <p:grpSpPr>
          <a:xfrm>
            <a:off x="2516313" y="1815269"/>
            <a:ext cx="529560" cy="1602720"/>
            <a:chOff x="2516313" y="1815269"/>
            <a:chExt cx="529560" cy="16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DA348D-1554-1949-8C15-689921C6871F}"/>
                    </a:ext>
                  </a:extLst>
                </p14:cNvPr>
                <p14:cNvContentPartPr/>
                <p14:nvPr/>
              </p14:nvContentPartPr>
              <p14:xfrm>
                <a:off x="2516313" y="1815269"/>
                <a:ext cx="529560" cy="160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DA348D-1554-1949-8C15-689921C687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8673" y="1797629"/>
                  <a:ext cx="56520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F8EFF9-EDA0-3D4D-9F10-56213608BF17}"/>
                    </a:ext>
                  </a:extLst>
                </p14:cNvPr>
                <p14:cNvContentPartPr/>
                <p14:nvPr/>
              </p14:nvContentPartPr>
              <p14:xfrm>
                <a:off x="2724393" y="1898429"/>
                <a:ext cx="140760" cy="24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F8EFF9-EDA0-3D4D-9F10-56213608BF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06753" y="1880789"/>
                  <a:ext cx="176400" cy="28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B63249-CECA-B24F-AA2A-948109BF7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89" t="72345"/>
          <a:stretch/>
        </p:blipFill>
        <p:spPr>
          <a:xfrm>
            <a:off x="2895430" y="4608786"/>
            <a:ext cx="3331949" cy="146014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E54D794-B5D7-EE42-8834-C6D7379772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511" y="677917"/>
            <a:ext cx="2103059" cy="5391012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38BABA-E4ED-5F4C-8D01-D0FA0662680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610" t="25026" r="26955" b="43384"/>
          <a:stretch/>
        </p:blipFill>
        <p:spPr>
          <a:xfrm>
            <a:off x="9822832" y="2616629"/>
            <a:ext cx="2496207" cy="2207174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E26CB97-01E9-1B4C-AA89-71F1174C3910}"/>
              </a:ext>
            </a:extLst>
          </p:cNvPr>
          <p:cNvGrpSpPr/>
          <p:nvPr/>
        </p:nvGrpSpPr>
        <p:grpSpPr>
          <a:xfrm>
            <a:off x="9522633" y="2106869"/>
            <a:ext cx="1020240" cy="2033640"/>
            <a:chOff x="9522633" y="2106869"/>
            <a:chExt cx="1020240" cy="20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635C9D-A966-DC4E-B5E5-2B2EE94BCC6C}"/>
                    </a:ext>
                  </a:extLst>
                </p14:cNvPr>
                <p14:cNvContentPartPr/>
                <p14:nvPr/>
              </p14:nvContentPartPr>
              <p14:xfrm>
                <a:off x="9548913" y="2161589"/>
                <a:ext cx="993960" cy="197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635C9D-A966-DC4E-B5E5-2B2EE94BCC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31273" y="2143949"/>
                  <a:ext cx="1029600" cy="20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AE78BB-8429-674E-84B0-E83507736142}"/>
                    </a:ext>
                  </a:extLst>
                </p14:cNvPr>
                <p14:cNvContentPartPr/>
                <p14:nvPr/>
              </p14:nvContentPartPr>
              <p14:xfrm>
                <a:off x="9574833" y="2283989"/>
                <a:ext cx="64440" cy="20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AE78BB-8429-674E-84B0-E835077361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56833" y="2265989"/>
                  <a:ext cx="100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7C8714-F186-9342-893D-4DEF47D4028C}"/>
                    </a:ext>
                  </a:extLst>
                </p14:cNvPr>
                <p14:cNvContentPartPr/>
                <p14:nvPr/>
              </p14:nvContentPartPr>
              <p14:xfrm>
                <a:off x="9533073" y="2384429"/>
                <a:ext cx="64440" cy="180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7C8714-F186-9342-893D-4DEF47D402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15073" y="2366429"/>
                  <a:ext cx="100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055562-784E-C849-B576-17131175B1A3}"/>
                    </a:ext>
                  </a:extLst>
                </p14:cNvPr>
                <p14:cNvContentPartPr/>
                <p14:nvPr/>
              </p14:nvContentPartPr>
              <p14:xfrm>
                <a:off x="9522633" y="2106869"/>
                <a:ext cx="56520" cy="88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055562-784E-C849-B576-17131175B1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04633" y="2089229"/>
                  <a:ext cx="921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A0A73E-43E1-F740-A714-963BAA682646}"/>
              </a:ext>
            </a:extLst>
          </p:cNvPr>
          <p:cNvGrpSpPr/>
          <p:nvPr/>
        </p:nvGrpSpPr>
        <p:grpSpPr>
          <a:xfrm>
            <a:off x="9993513" y="3979589"/>
            <a:ext cx="1749960" cy="1472400"/>
            <a:chOff x="9993513" y="3979589"/>
            <a:chExt cx="1749960" cy="14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4DDEED-5EF0-5747-8414-B1F192AD67FD}"/>
                    </a:ext>
                  </a:extLst>
                </p14:cNvPr>
                <p14:cNvContentPartPr/>
                <p14:nvPr/>
              </p14:nvContentPartPr>
              <p14:xfrm>
                <a:off x="9993513" y="3979589"/>
                <a:ext cx="1749960" cy="147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4DDEED-5EF0-5747-8414-B1F192AD67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75873" y="3961949"/>
                  <a:ext cx="1785600" cy="15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05AC0F-3910-9B47-BE9A-D2D40B368A2F}"/>
                    </a:ext>
                  </a:extLst>
                </p14:cNvPr>
                <p14:cNvContentPartPr/>
                <p14:nvPr/>
              </p14:nvContentPartPr>
              <p14:xfrm>
                <a:off x="10191513" y="5357669"/>
                <a:ext cx="17028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05AC0F-3910-9B47-BE9A-D2D40B368A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73873" y="5340029"/>
                  <a:ext cx="205920" cy="9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964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234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D333C1B-12D7-FA41-A774-EFBDEAE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700" y="1972733"/>
            <a:ext cx="7086599" cy="1456267"/>
          </a:xfrm>
        </p:spPr>
        <p:txBody>
          <a:bodyPr/>
          <a:lstStyle/>
          <a:p>
            <a:r>
              <a:rPr lang="en-US" dirty="0"/>
              <a:t>CHECKOUT  THE  WEBSITE  (SO FAR)</a:t>
            </a:r>
          </a:p>
        </p:txBody>
      </p:sp>
    </p:spTree>
    <p:extLst>
      <p:ext uri="{BB962C8B-B14F-4D97-AF65-F5344CB8AC3E}">
        <p14:creationId xmlns:p14="http://schemas.microsoft.com/office/powerpoint/2010/main" val="1763630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BEDC444-C54A-7546-95FC-7721BA24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176"/>
            <a:ext cx="12192000" cy="68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5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THEMES</a:t>
            </a:r>
            <a:br>
              <a:rPr lang="en-US" dirty="0"/>
            </a:br>
            <a:r>
              <a:rPr lang="en-US" sz="2000" dirty="0"/>
              <a:t>HOW TO MAKE THE PAGE 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349645"/>
            <a:ext cx="4677935" cy="3649133"/>
          </a:xfrm>
        </p:spPr>
        <p:txBody>
          <a:bodyPr>
            <a:normAutofit/>
          </a:bodyPr>
          <a:lstStyle/>
          <a:p>
            <a:r>
              <a:rPr lang="en-US" dirty="0"/>
              <a:t>Focus on something personal</a:t>
            </a:r>
          </a:p>
          <a:p>
            <a:endParaRPr lang="en-US" dirty="0"/>
          </a:p>
          <a:p>
            <a:r>
              <a:rPr lang="en-US" dirty="0"/>
              <a:t>Provide </a:t>
            </a:r>
            <a:r>
              <a:rPr lang="en-US" u="sng" dirty="0"/>
              <a:t>enough</a:t>
            </a:r>
            <a:r>
              <a:rPr lang="en-US" dirty="0"/>
              <a:t> information. </a:t>
            </a:r>
          </a:p>
          <a:p>
            <a:endParaRPr lang="en-US" dirty="0"/>
          </a:p>
          <a:p>
            <a:pPr lvl="1"/>
            <a:r>
              <a:rPr lang="en-US" dirty="0"/>
              <a:t>Personal and Professional</a:t>
            </a:r>
          </a:p>
          <a:p>
            <a:pPr lvl="1"/>
            <a:r>
              <a:rPr lang="en-US" dirty="0"/>
              <a:t>Develop Rapport</a:t>
            </a:r>
          </a:p>
          <a:p>
            <a:pPr lvl="1"/>
            <a:r>
              <a:rPr lang="en-US" dirty="0"/>
              <a:t>Demonstrate Technical Ability (code) </a:t>
            </a:r>
          </a:p>
          <a:p>
            <a:pPr lvl="1"/>
            <a:r>
              <a:rPr lang="en-US" dirty="0"/>
              <a:t>Demonstrate Design Awareness</a:t>
            </a:r>
          </a:p>
          <a:p>
            <a:endParaRPr lang="en-US" dirty="0"/>
          </a:p>
        </p:txBody>
      </p:sp>
      <p:pic>
        <p:nvPicPr>
          <p:cNvPr id="1028" name="Picture 4" descr="3 and 3 White and Black Number">
            <a:extLst>
              <a:ext uri="{FF2B5EF4-FFF2-40B4-BE49-F238E27FC236}">
                <a16:creationId xmlns:a16="http://schemas.microsoft.com/office/drawing/2014/main" id="{16410672-97F7-214A-B7C5-B7D293AE6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6" t="15324" r="13547" b="14003"/>
          <a:stretch/>
        </p:blipFill>
        <p:spPr bwMode="auto">
          <a:xfrm>
            <a:off x="6611815" y="552093"/>
            <a:ext cx="3868615" cy="569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A74D21-1986-4E4E-B218-C4F0AFA9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" y="0"/>
            <a:ext cx="1215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64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1A25A36-DD80-504A-9B9C-E435FDDF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6" y="0"/>
            <a:ext cx="1210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08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DE8BC9D-8535-E548-844F-B4B99B0EE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8" y="0"/>
            <a:ext cx="12009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7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056" y="685800"/>
            <a:ext cx="3163887" cy="1456267"/>
          </a:xfrm>
        </p:spPr>
        <p:txBody>
          <a:bodyPr/>
          <a:lstStyle/>
          <a:p>
            <a:r>
              <a:rPr lang="en-US" dirty="0"/>
              <a:t>FLEX-WRAP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F7E-B3A6-F549-9A01-3C080A9F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663" y="2523067"/>
            <a:ext cx="9650578" cy="3649133"/>
          </a:xfrm>
        </p:spPr>
        <p:txBody>
          <a:bodyPr/>
          <a:lstStyle/>
          <a:p>
            <a:r>
              <a:rPr lang="en-US" dirty="0"/>
              <a:t>Work on the responsiveness into mobile and tablet sizes</a:t>
            </a:r>
          </a:p>
          <a:p>
            <a:endParaRPr lang="en-US" dirty="0"/>
          </a:p>
          <a:p>
            <a:r>
              <a:rPr lang="en-US" dirty="0"/>
              <a:t>Sort out the posts section for appearance</a:t>
            </a:r>
          </a:p>
          <a:p>
            <a:endParaRPr lang="en-US" dirty="0"/>
          </a:p>
          <a:p>
            <a:r>
              <a:rPr lang="en-US" dirty="0"/>
              <a:t>Consider any other images to tie into the last section</a:t>
            </a:r>
          </a:p>
          <a:p>
            <a:endParaRPr lang="en-US" dirty="0"/>
          </a:p>
          <a:p>
            <a:r>
              <a:rPr lang="en-US" dirty="0"/>
              <a:t>Decide on whether to retain the rotated sections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DA41F9-136B-FA41-91D0-D13A91670421}"/>
              </a:ext>
            </a:extLst>
          </p:cNvPr>
          <p:cNvSpPr txBox="1">
            <a:spLocks/>
          </p:cNvSpPr>
          <p:nvPr/>
        </p:nvSpPr>
        <p:spPr>
          <a:xfrm>
            <a:off x="4187467" y="1780034"/>
            <a:ext cx="3490476" cy="550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&lt; That one deserves an apology 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9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376" y="55091"/>
            <a:ext cx="10870321" cy="1456267"/>
          </a:xfrm>
        </p:spPr>
        <p:txBody>
          <a:bodyPr>
            <a:normAutofit/>
          </a:bodyPr>
          <a:lstStyle/>
          <a:p>
            <a:r>
              <a:rPr lang="en-US" dirty="0"/>
              <a:t>A  C  C  E  S  S  I  B  I  L  I  T  Y   +   R  E  S  P  O  N  S  I VENESS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1" y="2003727"/>
            <a:ext cx="4677935" cy="5100457"/>
          </a:xfrm>
        </p:spPr>
        <p:txBody>
          <a:bodyPr>
            <a:normAutofit/>
          </a:bodyPr>
          <a:lstStyle/>
          <a:p>
            <a:r>
              <a:rPr lang="en-US" dirty="0"/>
              <a:t>We need to consider how our site is going to adapt to different screen sizes.</a:t>
            </a:r>
          </a:p>
          <a:p>
            <a:endParaRPr lang="en-US" dirty="0"/>
          </a:p>
          <a:p>
            <a:r>
              <a:rPr lang="en-US" dirty="0"/>
              <a:t>We can utilize flex or grid layouts, or a combination. </a:t>
            </a:r>
          </a:p>
          <a:p>
            <a:endParaRPr lang="en-US" dirty="0"/>
          </a:p>
          <a:p>
            <a:r>
              <a:rPr lang="en-US" dirty="0"/>
              <a:t>Semantic tags can increase accessibility requirements, and also assist with our planning and design.</a:t>
            </a:r>
          </a:p>
          <a:p>
            <a:endParaRPr lang="en-US" dirty="0"/>
          </a:p>
          <a:p>
            <a:pPr lvl="1"/>
            <a:r>
              <a:rPr lang="en-US" dirty="0"/>
              <a:t>&lt;header&gt;    &lt;main&gt;    &lt;footer&gt;</a:t>
            </a:r>
          </a:p>
          <a:p>
            <a:pPr lvl="1"/>
            <a:r>
              <a:rPr lang="en-US" dirty="0"/>
              <a:t>&lt;section&gt;    &lt;figure&gt;    &lt;</a:t>
            </a:r>
            <a:r>
              <a:rPr lang="en-US" dirty="0" err="1"/>
              <a:t>img</a:t>
            </a:r>
            <a:r>
              <a:rPr lang="en-US" dirty="0"/>
              <a:t>&gt;   &lt;p&gt;</a:t>
            </a:r>
          </a:p>
          <a:p>
            <a:pPr lvl="1"/>
            <a:r>
              <a:rPr lang="en-US" dirty="0"/>
              <a:t>Minimum use of   &lt;div&gt;   and   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5975132" y="1795227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AF65F0-20B6-0943-ADBA-64DD042C08C7}"/>
              </a:ext>
            </a:extLst>
          </p:cNvPr>
          <p:cNvSpPr/>
          <p:nvPr/>
        </p:nvSpPr>
        <p:spPr>
          <a:xfrm>
            <a:off x="7562195" y="1795227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453FA-D4A3-3D41-BFF6-F0E91439CAA5}"/>
              </a:ext>
            </a:extLst>
          </p:cNvPr>
          <p:cNvSpPr/>
          <p:nvPr/>
        </p:nvSpPr>
        <p:spPr>
          <a:xfrm>
            <a:off x="9149258" y="1795226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E625D-2CCC-9E40-AB3A-4A47BE23C2B6}"/>
              </a:ext>
            </a:extLst>
          </p:cNvPr>
          <p:cNvSpPr/>
          <p:nvPr/>
        </p:nvSpPr>
        <p:spPr>
          <a:xfrm>
            <a:off x="5975132" y="3385294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BE217E-700B-684E-8A93-A6B22EAAC0E3}"/>
              </a:ext>
            </a:extLst>
          </p:cNvPr>
          <p:cNvSpPr/>
          <p:nvPr/>
        </p:nvSpPr>
        <p:spPr>
          <a:xfrm>
            <a:off x="7562195" y="3385294"/>
            <a:ext cx="3027062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D0E20A-9E9D-0C4C-8898-B2B910CE5791}"/>
              </a:ext>
            </a:extLst>
          </p:cNvPr>
          <p:cNvSpPr/>
          <p:nvPr/>
        </p:nvSpPr>
        <p:spPr>
          <a:xfrm>
            <a:off x="5975132" y="4975361"/>
            <a:ext cx="3027063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7F4FA9-6CF3-2941-A415-52795BEBCC07}"/>
              </a:ext>
            </a:extLst>
          </p:cNvPr>
          <p:cNvSpPr/>
          <p:nvPr/>
        </p:nvSpPr>
        <p:spPr>
          <a:xfrm>
            <a:off x="9149258" y="4975361"/>
            <a:ext cx="1440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548333-CC6B-1D4B-A93F-D9F66BECD8E9}"/>
              </a:ext>
            </a:extLst>
          </p:cNvPr>
          <p:cNvSpPr/>
          <p:nvPr/>
        </p:nvSpPr>
        <p:spPr>
          <a:xfrm>
            <a:off x="8735409" y="2210385"/>
            <a:ext cx="2639409" cy="3233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38958"/>
            <a:ext cx="11506198" cy="1456267"/>
          </a:xfrm>
        </p:spPr>
        <p:txBody>
          <a:bodyPr>
            <a:normAutofit/>
          </a:bodyPr>
          <a:lstStyle/>
          <a:p>
            <a:r>
              <a:rPr lang="en-US" dirty="0"/>
              <a:t>A  C  C  E  S  S  I  B  I  L  I  T  Y   +   R  E  S  P  O  N  S  I VENESS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52" y="1777416"/>
            <a:ext cx="4987067" cy="4526746"/>
          </a:xfrm>
        </p:spPr>
        <p:txBody>
          <a:bodyPr>
            <a:normAutofit/>
          </a:bodyPr>
          <a:lstStyle/>
          <a:p>
            <a:r>
              <a:rPr lang="en-US" dirty="0" err="1"/>
              <a:t>Colour</a:t>
            </a:r>
            <a:r>
              <a:rPr lang="en-US" dirty="0"/>
              <a:t> choice needs to match our theme to create consistency throughout the site.</a:t>
            </a:r>
          </a:p>
          <a:p>
            <a:endParaRPr lang="en-US" dirty="0"/>
          </a:p>
          <a:p>
            <a:r>
              <a:rPr lang="en-US" dirty="0"/>
              <a:t>It should represent the ideas that we are trying to convey. Is it serious ? Is it fun ?</a:t>
            </a:r>
          </a:p>
          <a:p>
            <a:endParaRPr lang="en-US" dirty="0"/>
          </a:p>
          <a:p>
            <a:r>
              <a:rPr lang="en-US" dirty="0"/>
              <a:t>It should also meet accessibility requirements through visibility. For instance, can the text be read against the background ?</a:t>
            </a:r>
          </a:p>
          <a:p>
            <a:endParaRPr lang="en-US" dirty="0"/>
          </a:p>
          <a:p>
            <a:r>
              <a:rPr lang="en-US" dirty="0"/>
              <a:t>It’s just not that “black-and-white” (yep, I just did that)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6096000" y="2210386"/>
            <a:ext cx="2639409" cy="32339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9BA76-B482-2D49-8C24-28D83C1C0DBA}"/>
              </a:ext>
            </a:extLst>
          </p:cNvPr>
          <p:cNvSpPr/>
          <p:nvPr/>
        </p:nvSpPr>
        <p:spPr>
          <a:xfrm>
            <a:off x="6647793" y="2827281"/>
            <a:ext cx="2087616" cy="819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75715-C341-EC4E-8BF7-252E92AE318E}"/>
              </a:ext>
            </a:extLst>
          </p:cNvPr>
          <p:cNvSpPr/>
          <p:nvPr/>
        </p:nvSpPr>
        <p:spPr>
          <a:xfrm>
            <a:off x="8735409" y="2827282"/>
            <a:ext cx="2087616" cy="8198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021B4-35C2-9E43-BAB1-A4D5D7938B19}"/>
              </a:ext>
            </a:extLst>
          </p:cNvPr>
          <p:cNvSpPr/>
          <p:nvPr/>
        </p:nvSpPr>
        <p:spPr>
          <a:xfrm>
            <a:off x="6992096" y="4072173"/>
            <a:ext cx="348662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1AB53-E0A0-D148-B6E1-0912AC282F09}"/>
              </a:ext>
            </a:extLst>
          </p:cNvPr>
          <p:cNvSpPr/>
          <p:nvPr/>
        </p:nvSpPr>
        <p:spPr>
          <a:xfrm>
            <a:off x="6992096" y="4419012"/>
            <a:ext cx="3486626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08C60-0E42-0947-AB48-9BD49F5F1EC0}"/>
              </a:ext>
            </a:extLst>
          </p:cNvPr>
          <p:cNvSpPr/>
          <p:nvPr/>
        </p:nvSpPr>
        <p:spPr>
          <a:xfrm>
            <a:off x="6992096" y="4765851"/>
            <a:ext cx="3486626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5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5DB3-ADC8-C74B-8EB5-27FB8D1F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370" y="163140"/>
            <a:ext cx="4167553" cy="999068"/>
          </a:xfrm>
        </p:spPr>
        <p:txBody>
          <a:bodyPr/>
          <a:lstStyle/>
          <a:p>
            <a:r>
              <a:rPr lang="en-US" dirty="0"/>
              <a:t>LAYOUT /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72CE5-22AD-E340-A5B5-96E65AC6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639" y="1584893"/>
            <a:ext cx="3698631" cy="167672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accent6"/>
                </a:solidFill>
              </a:rPr>
              <a:t>&gt; </a:t>
            </a:r>
            <a:r>
              <a:rPr lang="en-US" dirty="0"/>
              <a:t>header (height: 1vh)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&gt;&gt; nav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&gt;&gt; </a:t>
            </a:r>
            <a:r>
              <a:rPr lang="en-US" sz="1400" dirty="0"/>
              <a:t>mini –mission statement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705014-3A78-F34A-B096-BD6EBC405B6F}"/>
              </a:ext>
            </a:extLst>
          </p:cNvPr>
          <p:cNvSpPr txBox="1">
            <a:spLocks/>
          </p:cNvSpPr>
          <p:nvPr/>
        </p:nvSpPr>
        <p:spPr>
          <a:xfrm>
            <a:off x="3557954" y="4717724"/>
            <a:ext cx="7016261" cy="1875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------------------------------------</a:t>
            </a:r>
            <a:r>
              <a:rPr lang="en-US" dirty="0">
                <a:sym typeface="Wingdings" pitchFamily="2" charset="2"/>
              </a:rPr>
              <a:t> &gt;&gt; </a:t>
            </a:r>
            <a:r>
              <a:rPr lang="en-US" u="sng" dirty="0">
                <a:solidFill>
                  <a:schemeClr val="accent6"/>
                </a:solidFill>
                <a:sym typeface="Wingdings" pitchFamily="2" charset="2"/>
              </a:rPr>
              <a:t>POSTS SITE/S</a:t>
            </a:r>
            <a:r>
              <a:rPr lang="en-US" dirty="0">
                <a:sym typeface="Wingdings" pitchFamily="2" charset="2"/>
              </a:rPr>
              <a:t>   </a:t>
            </a:r>
            <a:r>
              <a:rPr lang="en-US" sz="1400" i="1" dirty="0">
                <a:sym typeface="Wingdings" pitchFamily="2" charset="2"/>
              </a:rPr>
              <a:t>(per post)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>
                <a:sym typeface="Wingdings" pitchFamily="2" charset="2"/>
              </a:rPr>
              <a:t>                                                           &gt; header / subheadings / paragraphs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>
                <a:sym typeface="Wingdings" pitchFamily="2" charset="2"/>
              </a:rPr>
              <a:t>                                                           &gt; footer (mobile / tablet )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 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B9BC5D-4DB4-4042-8235-0755519F3C29}"/>
              </a:ext>
            </a:extLst>
          </p:cNvPr>
          <p:cNvSpPr txBox="1">
            <a:spLocks/>
          </p:cNvSpPr>
          <p:nvPr/>
        </p:nvSpPr>
        <p:spPr>
          <a:xfrm>
            <a:off x="1485266" y="1101624"/>
            <a:ext cx="3698631" cy="830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u="sng" dirty="0">
                <a:solidFill>
                  <a:schemeClr val="accent6"/>
                </a:solidFill>
              </a:rPr>
              <a:t>MAIN SITE  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1E4118-0400-FB46-AB46-0499C975261E}"/>
              </a:ext>
            </a:extLst>
          </p:cNvPr>
          <p:cNvSpPr txBox="1">
            <a:spLocks/>
          </p:cNvSpPr>
          <p:nvPr/>
        </p:nvSpPr>
        <p:spPr>
          <a:xfrm>
            <a:off x="1708638" y="2344943"/>
            <a:ext cx="3698631" cy="4154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&gt;</a:t>
            </a:r>
            <a:r>
              <a:rPr lang="en-US" dirty="0"/>
              <a:t> main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&gt;&gt; about (personal)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&gt;&gt; about (profession)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&gt;&gt; qualifications / experience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&gt;&gt; posts </a:t>
            </a:r>
            <a:r>
              <a:rPr lang="en-US" sz="1400" dirty="0"/>
              <a:t>(5+ links)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8D9CB2-228E-2C4D-A29E-421271A6110D}"/>
              </a:ext>
            </a:extLst>
          </p:cNvPr>
          <p:cNvSpPr txBox="1">
            <a:spLocks/>
          </p:cNvSpPr>
          <p:nvPr/>
        </p:nvSpPr>
        <p:spPr>
          <a:xfrm>
            <a:off x="1708637" y="5134706"/>
            <a:ext cx="3698631" cy="2004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&gt;</a:t>
            </a:r>
            <a:r>
              <a:rPr lang="en-US" dirty="0"/>
              <a:t> footer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&gt;&gt; socials nav  /  name  /  email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31D217-F866-F245-90DC-B2F7BFBBDC9A}"/>
              </a:ext>
            </a:extLst>
          </p:cNvPr>
          <p:cNvSpPr txBox="1">
            <a:spLocks/>
          </p:cNvSpPr>
          <p:nvPr/>
        </p:nvSpPr>
        <p:spPr>
          <a:xfrm>
            <a:off x="3557954" y="2063587"/>
            <a:ext cx="7016261" cy="1731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------------------------------------</a:t>
            </a:r>
            <a:r>
              <a:rPr lang="en-US" dirty="0">
                <a:sym typeface="Wingdings" pitchFamily="2" charset="2"/>
              </a:rPr>
              <a:t> &gt;&gt; </a:t>
            </a:r>
            <a:r>
              <a:rPr lang="en-US" u="sng" dirty="0">
                <a:solidFill>
                  <a:schemeClr val="accent6"/>
                </a:solidFill>
                <a:sym typeface="Wingdings" pitchFamily="2" charset="2"/>
              </a:rPr>
              <a:t>MOBILE  /  TABLET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  </a:t>
            </a:r>
            <a:r>
              <a:rPr lang="en-US" sz="1400" i="1" dirty="0">
                <a:sym typeface="Wingdings" pitchFamily="2" charset="2"/>
              </a:rPr>
              <a:t>(per post)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>
                <a:sym typeface="Wingdings" pitchFamily="2" charset="2"/>
              </a:rPr>
              <a:t>                                                           &gt;&gt;&gt;  additional top-bar 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>
                <a:sym typeface="Wingdings" pitchFamily="2" charset="2"/>
              </a:rPr>
              <a:t>                                                           &gt;&gt;&gt;  additional hamburger menu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>
                <a:sym typeface="Wingdings" pitchFamily="2" charset="2"/>
              </a:rPr>
              <a:t>                                                           &gt;&gt;&gt;  additional quick link (contact)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1745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4" y="387569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WIREFRAMES</a:t>
            </a:r>
            <a:br>
              <a:rPr lang="en-US" dirty="0"/>
            </a:br>
            <a:r>
              <a:rPr lang="en-US" sz="2000" dirty="0"/>
              <a:t>Why are these important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22" y="1621805"/>
            <a:ext cx="4982077" cy="4715933"/>
          </a:xfrm>
        </p:spPr>
        <p:txBody>
          <a:bodyPr>
            <a:normAutofit/>
          </a:bodyPr>
          <a:lstStyle/>
          <a:p>
            <a:r>
              <a:rPr lang="en-US" dirty="0"/>
              <a:t>Mostly, because Glen said they are… and you don’t want to make Glen angry…</a:t>
            </a:r>
          </a:p>
          <a:p>
            <a:endParaRPr lang="en-US" dirty="0"/>
          </a:p>
          <a:p>
            <a:r>
              <a:rPr lang="en-US" dirty="0"/>
              <a:t>Creates an easily modified space to test layouts, and then forms a guide for the project.</a:t>
            </a:r>
          </a:p>
          <a:p>
            <a:endParaRPr lang="en-US" dirty="0"/>
          </a:p>
          <a:p>
            <a:r>
              <a:rPr lang="en-US" dirty="0"/>
              <a:t>Also provides an opportunity to further develop additional design ideas in the making </a:t>
            </a:r>
          </a:p>
          <a:p>
            <a:endParaRPr lang="en-US" dirty="0"/>
          </a:p>
          <a:p>
            <a:r>
              <a:rPr lang="en-US" dirty="0"/>
              <a:t>Important for client communication and team collaboration. Plus they’re super fun.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F83513-3081-4449-B729-E7C756C4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769" y="595676"/>
            <a:ext cx="2547407" cy="5472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696633-BB61-8044-92A6-C24A078AD3D2}"/>
              </a:ext>
            </a:extLst>
          </p:cNvPr>
          <p:cNvSpPr/>
          <p:nvPr/>
        </p:nvSpPr>
        <p:spPr>
          <a:xfrm>
            <a:off x="5786438" y="325822"/>
            <a:ext cx="5719760" cy="6011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8D108-C7B4-B94C-8386-AF0535AC4202}"/>
              </a:ext>
            </a:extLst>
          </p:cNvPr>
          <p:cNvSpPr/>
          <p:nvPr/>
        </p:nvSpPr>
        <p:spPr>
          <a:xfrm>
            <a:off x="8844455" y="1443130"/>
            <a:ext cx="914400" cy="1245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7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7FC76-CFF3-4149-9359-E822709A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77" y="257175"/>
            <a:ext cx="9851407" cy="6343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32F5FB-6479-D846-8B2E-99242F9DEFCA}"/>
              </a:ext>
            </a:extLst>
          </p:cNvPr>
          <p:cNvSpPr/>
          <p:nvPr/>
        </p:nvSpPr>
        <p:spPr>
          <a:xfrm>
            <a:off x="5014914" y="1243013"/>
            <a:ext cx="2043111" cy="2000250"/>
          </a:xfrm>
          <a:prstGeom prst="rect">
            <a:avLst/>
          </a:prstGeom>
          <a:solidFill>
            <a:schemeClr val="bg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6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650" y="499826"/>
            <a:ext cx="6550572" cy="1456267"/>
          </a:xfrm>
        </p:spPr>
        <p:txBody>
          <a:bodyPr/>
          <a:lstStyle/>
          <a:p>
            <a:r>
              <a:rPr lang="en-US" dirty="0"/>
              <a:t>LET’S TALK ABOUT THE PHONES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EDD736-C836-9A4D-9DAF-08D5DF99D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88" r="32805"/>
          <a:stretch/>
        </p:blipFill>
        <p:spPr>
          <a:xfrm>
            <a:off x="851337" y="671888"/>
            <a:ext cx="2979684" cy="55765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907A03-B949-4640-BFDF-B943620D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319" y="1847193"/>
            <a:ext cx="4982077" cy="5010807"/>
          </a:xfrm>
        </p:spPr>
        <p:txBody>
          <a:bodyPr>
            <a:normAutofit/>
          </a:bodyPr>
          <a:lstStyle/>
          <a:p>
            <a:r>
              <a:rPr lang="en-US" dirty="0"/>
              <a:t>Primarily black and white design. It allows definite sections to be controlled alternating through different backgrounds and font colors.</a:t>
            </a:r>
          </a:p>
          <a:p>
            <a:endParaRPr lang="en-US" dirty="0"/>
          </a:p>
          <a:p>
            <a:r>
              <a:rPr lang="en-US" dirty="0"/>
              <a:t>It allows for a text-heavy theme, however this means that the writing has to be interesting.</a:t>
            </a:r>
          </a:p>
          <a:p>
            <a:endParaRPr lang="en-US" dirty="0"/>
          </a:p>
          <a:p>
            <a:r>
              <a:rPr lang="en-US" dirty="0"/>
              <a:t>Once committed to this style, it is perhaps somewhat tricky to change. For instance, adding colorful text somewhere. </a:t>
            </a:r>
          </a:p>
          <a:p>
            <a:endParaRPr lang="en-US" dirty="0"/>
          </a:p>
          <a:p>
            <a:r>
              <a:rPr lang="en-US" dirty="0"/>
              <a:t>We will see a similar outlay on the tablet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10988A9-BD73-7E46-A283-21A639C2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51" y="458285"/>
            <a:ext cx="2072287" cy="5941429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62484F5-1AA4-F148-A6F0-1E4BDB33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752" y="-1"/>
            <a:ext cx="5591146" cy="68580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189ECE-9029-4D4B-8215-FF0C2F9CE1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61" t="23334" r="25147" b="42707"/>
          <a:stretch/>
        </p:blipFill>
        <p:spPr>
          <a:xfrm>
            <a:off x="9891712" y="814388"/>
            <a:ext cx="1776412" cy="1608639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081F23-88C9-BD48-A65A-17ED597BDE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61" t="23334" r="25147" b="42707"/>
          <a:stretch/>
        </p:blipFill>
        <p:spPr>
          <a:xfrm>
            <a:off x="10106024" y="2997785"/>
            <a:ext cx="1359735" cy="1231315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63BC3B-DB6A-3145-8ADF-7B166D99D1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61" t="23334" r="25147" b="42707"/>
          <a:stretch/>
        </p:blipFill>
        <p:spPr>
          <a:xfrm>
            <a:off x="10304266" y="5052758"/>
            <a:ext cx="1031083" cy="9337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DC9DF2-89CA-A04D-931F-D439315E3E1E}"/>
              </a:ext>
            </a:extLst>
          </p:cNvPr>
          <p:cNvSpPr/>
          <p:nvPr/>
        </p:nvSpPr>
        <p:spPr>
          <a:xfrm>
            <a:off x="9891712" y="814388"/>
            <a:ext cx="1776412" cy="1606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5B6431-38B0-0345-B7EA-93CC04A3ABE2}"/>
              </a:ext>
            </a:extLst>
          </p:cNvPr>
          <p:cNvSpPr/>
          <p:nvPr/>
        </p:nvSpPr>
        <p:spPr>
          <a:xfrm>
            <a:off x="10106024" y="2997785"/>
            <a:ext cx="1359735" cy="123131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EA36B0-62AA-E745-BF08-90E0DA143D7B}"/>
              </a:ext>
            </a:extLst>
          </p:cNvPr>
          <p:cNvSpPr/>
          <p:nvPr/>
        </p:nvSpPr>
        <p:spPr>
          <a:xfrm>
            <a:off x="10304266" y="5052758"/>
            <a:ext cx="1031083" cy="93370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07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1108</TotalTime>
  <Words>1176</Words>
  <Application>Microsoft Macintosh PowerPoint</Application>
  <PresentationFormat>Widescreen</PresentationFormat>
  <Paragraphs>133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Celestial</vt:lpstr>
      <vt:lpstr>T1a2</vt:lpstr>
      <vt:lpstr>THEMES HOW TO MAKE THE PAGE PERSONAL</vt:lpstr>
      <vt:lpstr>A  C  C  E  S  S  I  B  I  L  I  T  Y   +   R  E  S  P  O  N  S  I VENESS</vt:lpstr>
      <vt:lpstr>A  C  C  E  S  S  I  B  I  L  I  T  Y   +   R  E  S  P  O  N  S  I VENESS</vt:lpstr>
      <vt:lpstr>LAYOUT / OVERVIEW</vt:lpstr>
      <vt:lpstr>WIREFRAMES Why are these important ?</vt:lpstr>
      <vt:lpstr>PowerPoint Presentation</vt:lpstr>
      <vt:lpstr>LET’S TALK ABOUT THE PHONES</vt:lpstr>
      <vt:lpstr>PowerPoint Presentation</vt:lpstr>
      <vt:lpstr>PowerPoint Presentation</vt:lpstr>
      <vt:lpstr>WE’LL  MOVE  ONTO  DESKTOP</vt:lpstr>
      <vt:lpstr>PowerPoint Presentation</vt:lpstr>
      <vt:lpstr>PowerPoint Presentation</vt:lpstr>
      <vt:lpstr>PowerPoint Presentation</vt:lpstr>
      <vt:lpstr>NOW FOR THE IMPORTANT STUFF (BLOGS / POSTS)</vt:lpstr>
      <vt:lpstr>PowerPoint Presentation</vt:lpstr>
      <vt:lpstr>PowerPoint Presentation</vt:lpstr>
      <vt:lpstr>CHECKOUT  THE  WEBSITE  (SO FAR)</vt:lpstr>
      <vt:lpstr>PowerPoint Presentation</vt:lpstr>
      <vt:lpstr>PowerPoint Presentation</vt:lpstr>
      <vt:lpstr>PowerPoint Presentation</vt:lpstr>
      <vt:lpstr>PowerPoint Presentation</vt:lpstr>
      <vt:lpstr>FLEX-WRAP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</dc:title>
  <dc:creator>Timothy Long</dc:creator>
  <cp:lastModifiedBy>Timothy Long</cp:lastModifiedBy>
  <cp:revision>9</cp:revision>
  <dcterms:created xsi:type="dcterms:W3CDTF">2021-08-31T04:11:10Z</dcterms:created>
  <dcterms:modified xsi:type="dcterms:W3CDTF">2021-09-01T04:50:46Z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